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4"/>
  </p:notesMasterIdLst>
  <p:sldIdLst>
    <p:sldId id="256" r:id="rId2"/>
    <p:sldId id="410" r:id="rId3"/>
    <p:sldId id="463" r:id="rId4"/>
    <p:sldId id="508" r:id="rId5"/>
    <p:sldId id="483" r:id="rId6"/>
    <p:sldId id="509" r:id="rId7"/>
    <p:sldId id="511" r:id="rId8"/>
    <p:sldId id="512" r:id="rId9"/>
    <p:sldId id="516" r:id="rId10"/>
    <p:sldId id="513" r:id="rId11"/>
    <p:sldId id="514" r:id="rId12"/>
    <p:sldId id="510" r:id="rId13"/>
    <p:sldId id="515" r:id="rId14"/>
    <p:sldId id="518" r:id="rId15"/>
    <p:sldId id="519" r:id="rId16"/>
    <p:sldId id="520" r:id="rId17"/>
    <p:sldId id="477" r:id="rId18"/>
    <p:sldId id="399" r:id="rId19"/>
    <p:sldId id="409" r:id="rId20"/>
    <p:sldId id="481" r:id="rId21"/>
    <p:sldId id="482" r:id="rId22"/>
    <p:sldId id="50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06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w3schools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w3schools.com/html/default.asp" TargetMode="Externa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10" Type="http://schemas.openxmlformats.org/officeDocument/2006/relationships/image" Target="../media/image2.png"/><Relationship Id="rId4" Type="http://schemas.openxmlformats.org/officeDocument/2006/relationships/image" Target="../media/image17.tiff"/><Relationship Id="rId9" Type="http://schemas.openxmlformats.org/officeDocument/2006/relationships/hyperlink" Target="https://anubhavtrainings.com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2.jpg"/><Relationship Id="rId7" Type="http://schemas.openxmlformats.org/officeDocument/2006/relationships/image" Target="../media/image24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3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ccount.hanatrial.ondemand.com/trial/" TargetMode="External"/><Relationship Id="rId5" Type="http://schemas.openxmlformats.org/officeDocument/2006/relationships/hyperlink" Target="https://www.sap.com/" TargetMode="External"/><Relationship Id="rId4" Type="http://schemas.openxmlformats.org/officeDocument/2006/relationships/hyperlink" Target="https://code.visualstudio.com/downloa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Nvidia_Ui5_Fiori_Feb1/blob/master/Day%201/First%20HTML%20Page/FirstHtmlPage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Client Server Architecture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i="0" dirty="0">
                <a:effectLst/>
              </a:rPr>
              <a:t>Client-server architecture is a shared computer network architecture where several clients (remote system) send many requests and finally to obtained services from the centralized server machine (host system). Client machine delivers user-friendly interface that helps to users to fire request services of server computer and finally to show your output on client system.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43D947-124F-43B8-9325-1D0BC93F24C2}"/>
              </a:ext>
            </a:extLst>
          </p:cNvPr>
          <p:cNvSpPr/>
          <p:nvPr/>
        </p:nvSpPr>
        <p:spPr>
          <a:xfrm>
            <a:off x="1501658" y="2687666"/>
            <a:ext cx="2180101" cy="14764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884FE4-B317-46AD-8F90-1BCC31D248C5}"/>
              </a:ext>
            </a:extLst>
          </p:cNvPr>
          <p:cNvSpPr txBox="1"/>
          <p:nvPr/>
        </p:nvSpPr>
        <p:spPr>
          <a:xfrm>
            <a:off x="4694852" y="2535676"/>
            <a:ext cx="3200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Request – header + body(optional)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CDAA98-7F82-4702-A9C7-5428C5B9041F}"/>
              </a:ext>
            </a:extLst>
          </p:cNvPr>
          <p:cNvSpPr txBox="1"/>
          <p:nvPr/>
        </p:nvSpPr>
        <p:spPr>
          <a:xfrm>
            <a:off x="4721386" y="3664499"/>
            <a:ext cx="3200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Response – header + body(html, xml, json, excel, pdf, word,….)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C97EE3-A789-4FEF-8C06-FF259ACD4D74}"/>
              </a:ext>
            </a:extLst>
          </p:cNvPr>
          <p:cNvSpPr txBox="1"/>
          <p:nvPr/>
        </p:nvSpPr>
        <p:spPr>
          <a:xfrm>
            <a:off x="261764" y="4359180"/>
            <a:ext cx="283028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Types of 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GET – Read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POST – Create new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PUT – 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DELETE – Remove Data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073315-E0EC-445C-A543-BCECF68D1BD5}"/>
              </a:ext>
            </a:extLst>
          </p:cNvPr>
          <p:cNvGrpSpPr/>
          <p:nvPr/>
        </p:nvGrpSpPr>
        <p:grpSpPr>
          <a:xfrm>
            <a:off x="8911206" y="1946434"/>
            <a:ext cx="2491717" cy="3336781"/>
            <a:chOff x="9910836" y="2292755"/>
            <a:chExt cx="2760954" cy="376712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4C43285-D928-41EF-81A9-E1C7DA602099}"/>
                </a:ext>
              </a:extLst>
            </p:cNvPr>
            <p:cNvSpPr/>
            <p:nvPr/>
          </p:nvSpPr>
          <p:spPr>
            <a:xfrm>
              <a:off x="9910836" y="2616791"/>
              <a:ext cx="1437783" cy="259228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Server</a:t>
              </a:r>
            </a:p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149.175.58.1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699E2F0-BD18-4353-BBFB-A318BC76F16A}"/>
                </a:ext>
              </a:extLst>
            </p:cNvPr>
            <p:cNvSpPr/>
            <p:nvPr/>
          </p:nvSpPr>
          <p:spPr>
            <a:xfrm>
              <a:off x="10305800" y="2292755"/>
              <a:ext cx="685156" cy="648072"/>
            </a:xfrm>
            <a:prstGeom prst="ellipse">
              <a:avLst/>
            </a:prstGeom>
            <a:solidFill>
              <a:srgbClr val="0070C0"/>
            </a:solidFill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lowchart: Magnetic Disk 14">
              <a:extLst>
                <a:ext uri="{FF2B5EF4-FFF2-40B4-BE49-F238E27FC236}">
                  <a16:creationId xmlns:a16="http://schemas.microsoft.com/office/drawing/2014/main" id="{17B8FE13-EA9E-468B-BBF7-8D2B2EF222C9}"/>
                </a:ext>
              </a:extLst>
            </p:cNvPr>
            <p:cNvSpPr/>
            <p:nvPr/>
          </p:nvSpPr>
          <p:spPr>
            <a:xfrm>
              <a:off x="9910836" y="5334067"/>
              <a:ext cx="1437783" cy="725815"/>
            </a:xfrm>
            <a:prstGeom prst="flowChartMagneticDisk">
              <a:avLst/>
            </a:prstGeom>
            <a:solidFill>
              <a:srgbClr val="262767"/>
            </a:solidFill>
            <a:ln w="25400" cap="flat" cmpd="sng" algn="ctr">
              <a:solidFill>
                <a:srgbClr val="26276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B27002B-BDE2-43E3-9F85-E77766A77527}"/>
                </a:ext>
              </a:extLst>
            </p:cNvPr>
            <p:cNvSpPr/>
            <p:nvPr/>
          </p:nvSpPr>
          <p:spPr>
            <a:xfrm>
              <a:off x="10727574" y="4512618"/>
              <a:ext cx="1944216" cy="504056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Node JS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ECB8792-F843-448D-A8C8-31A661C9F1AD}"/>
                </a:ext>
              </a:extLst>
            </p:cNvPr>
            <p:cNvSpPr/>
            <p:nvPr/>
          </p:nvSpPr>
          <p:spPr>
            <a:xfrm>
              <a:off x="11172877" y="3845527"/>
              <a:ext cx="1053611" cy="667090"/>
            </a:xfrm>
            <a:prstGeom prst="rect">
              <a:avLst/>
            </a:prstGeom>
            <a:solidFill>
              <a:srgbClr val="FFFF00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JS Code</a:t>
              </a:r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4BF5D5-BCAF-4F53-9852-E1A75F6061B6}"/>
              </a:ext>
            </a:extLst>
          </p:cNvPr>
          <p:cNvCxnSpPr/>
          <p:nvPr/>
        </p:nvCxnSpPr>
        <p:spPr>
          <a:xfrm>
            <a:off x="3681759" y="2874230"/>
            <a:ext cx="52294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1B09CA9-2DD2-489D-A736-FC8EBEBD8F39}"/>
              </a:ext>
            </a:extLst>
          </p:cNvPr>
          <p:cNvCxnSpPr/>
          <p:nvPr/>
        </p:nvCxnSpPr>
        <p:spPr>
          <a:xfrm flipH="1">
            <a:off x="3681759" y="3664500"/>
            <a:ext cx="52294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88F4E92-8DD0-417D-A316-5FE939B874CF}"/>
              </a:ext>
            </a:extLst>
          </p:cNvPr>
          <p:cNvSpPr txBox="1"/>
          <p:nvPr/>
        </p:nvSpPr>
        <p:spPr>
          <a:xfrm>
            <a:off x="10734525" y="1822284"/>
            <a:ext cx="13628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SAP Server Computer on cloud IP Address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70FDD73-3CC7-4CA0-9880-C9F61615217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0050178" y="2422449"/>
            <a:ext cx="684347" cy="451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0D37C67-CFAC-4807-B9F4-D940B49B369C}"/>
              </a:ext>
            </a:extLst>
          </p:cNvPr>
          <p:cNvSpPr txBox="1"/>
          <p:nvPr/>
        </p:nvSpPr>
        <p:spPr>
          <a:xfrm>
            <a:off x="10221296" y="4896921"/>
            <a:ext cx="10950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ABAP</a:t>
            </a:r>
          </a:p>
          <a:p>
            <a:r>
              <a:rPr lang="en-US" sz="1600" dirty="0"/>
              <a:t>Java</a:t>
            </a:r>
          </a:p>
          <a:p>
            <a:r>
              <a:rPr lang="en-US" sz="1600" dirty="0"/>
              <a:t>,NET</a:t>
            </a:r>
          </a:p>
          <a:p>
            <a:r>
              <a:rPr lang="en-US" sz="1600" dirty="0"/>
              <a:t>Java Script</a:t>
            </a:r>
          </a:p>
        </p:txBody>
      </p:sp>
      <p:sp>
        <p:nvSpPr>
          <p:cNvPr id="25" name="Smiley Face 24">
            <a:extLst>
              <a:ext uri="{FF2B5EF4-FFF2-40B4-BE49-F238E27FC236}">
                <a16:creationId xmlns:a16="http://schemas.microsoft.com/office/drawing/2014/main" id="{27BA3B32-B23E-4232-9004-94C659B533D9}"/>
              </a:ext>
            </a:extLst>
          </p:cNvPr>
          <p:cNvSpPr/>
          <p:nvPr/>
        </p:nvSpPr>
        <p:spPr>
          <a:xfrm>
            <a:off x="304799" y="3164354"/>
            <a:ext cx="536867" cy="523084"/>
          </a:xfrm>
          <a:prstGeom prst="smileyFac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4F97BD8-1474-41ED-8EAC-0700053F6A7E}"/>
              </a:ext>
            </a:extLst>
          </p:cNvPr>
          <p:cNvCxnSpPr>
            <a:stCxn id="25" idx="6"/>
            <a:endCxn id="6" idx="1"/>
          </p:cNvCxnSpPr>
          <p:nvPr/>
        </p:nvCxnSpPr>
        <p:spPr>
          <a:xfrm>
            <a:off x="841666" y="3425896"/>
            <a:ext cx="6599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7AE0E4B-FDE4-48F0-BB9A-15B5650015D8}"/>
              </a:ext>
            </a:extLst>
          </p:cNvPr>
          <p:cNvSpPr txBox="1"/>
          <p:nvPr/>
        </p:nvSpPr>
        <p:spPr>
          <a:xfrm>
            <a:off x="3491298" y="4359180"/>
            <a:ext cx="247742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Types of Responses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Plain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Image/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Json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…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189AE7-86C3-4C89-A6E2-BFF73D63C08F}"/>
              </a:ext>
            </a:extLst>
          </p:cNvPr>
          <p:cNvSpPr txBox="1"/>
          <p:nvPr/>
        </p:nvSpPr>
        <p:spPr>
          <a:xfrm>
            <a:off x="5968721" y="4361600"/>
            <a:ext cx="2735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Ways to make Request</a:t>
            </a:r>
          </a:p>
          <a:p>
            <a:r>
              <a:rPr lang="en-US" dirty="0"/>
              <a:t>Form submit</a:t>
            </a:r>
          </a:p>
          <a:p>
            <a:r>
              <a:rPr lang="en-US" dirty="0"/>
              <a:t>HTTP Request</a:t>
            </a:r>
          </a:p>
          <a:p>
            <a:r>
              <a:rPr lang="en-US" dirty="0"/>
              <a:t>Ajax Calls</a:t>
            </a:r>
          </a:p>
        </p:txBody>
      </p:sp>
    </p:spTree>
    <p:extLst>
      <p:ext uri="{BB962C8B-B14F-4D97-AF65-F5344CB8AC3E}">
        <p14:creationId xmlns:p14="http://schemas.microsoft.com/office/powerpoint/2010/main" val="1629177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90"/>
            <a:ext cx="88219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Calibri (body)"/>
              </a:rPr>
              <a:t>HTML stands for Hyper Text Markup Language.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Calibri (body)"/>
              </a:rPr>
              <a:t>It is used to design static web content. HTML is developed and designed by org named W3C – World Wide Web Consortium.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273239"/>
                </a:solidFill>
                <a:effectLst/>
                <a:latin typeface="Calibri (body)"/>
                <a:cs typeface="Calibri" panose="020F0502020204030204" pitchFamily="34" charset="0"/>
              </a:rPr>
              <a:t>Markup language is used to define the text document within tag which defines the structure of web pages.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rgbClr val="273239"/>
                </a:solidFill>
                <a:effectLst/>
                <a:latin typeface="Calibri (body)"/>
                <a:cs typeface="Calibri" panose="020F0502020204030204" pitchFamily="34" charset="0"/>
              </a:rPr>
              <a:t>HTML5 is the fifth and current version of HTML. It has improved the markup available for documents and has introduced application programming interfaces(API) and Document Object Model(DOM).</a:t>
            </a:r>
            <a:endParaRPr lang="en-US" dirty="0">
              <a:latin typeface="Calibri (body)"/>
              <a:cs typeface="Calibri" panose="020F0502020204030204" pitchFamily="34" charset="0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410B293-8EDF-4B9E-A971-00C61FFED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713" y="896528"/>
            <a:ext cx="2014330" cy="201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01A2C4-F8B7-47C1-83DB-654D8117D887}"/>
              </a:ext>
            </a:extLst>
          </p:cNvPr>
          <p:cNvSpPr txBox="1"/>
          <p:nvPr/>
        </p:nvSpPr>
        <p:spPr>
          <a:xfrm>
            <a:off x="261764" y="3558848"/>
            <a:ext cx="1826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History of HTML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877F144-C854-4CFD-887E-30C0876E7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676992"/>
              </p:ext>
            </p:extLst>
          </p:nvPr>
        </p:nvGraphicFramePr>
        <p:xfrm>
          <a:off x="261764" y="3945422"/>
          <a:ext cx="4673116" cy="2143194"/>
        </p:xfrm>
        <a:graphic>
          <a:graphicData uri="http://schemas.openxmlformats.org/drawingml/2006/table">
            <a:tbl>
              <a:tblPr firstRow="1" bandRow="1"/>
              <a:tblGrid>
                <a:gridCol w="2336558">
                  <a:extLst>
                    <a:ext uri="{9D8B030D-6E8A-4147-A177-3AD203B41FA5}">
                      <a16:colId xmlns:a16="http://schemas.microsoft.com/office/drawing/2014/main" val="630723871"/>
                    </a:ext>
                  </a:extLst>
                </a:gridCol>
                <a:gridCol w="2336558">
                  <a:extLst>
                    <a:ext uri="{9D8B030D-6E8A-4147-A177-3AD203B41FA5}">
                      <a16:colId xmlns:a16="http://schemas.microsoft.com/office/drawing/2014/main" val="2044172961"/>
                    </a:ext>
                  </a:extLst>
                </a:gridCol>
              </a:tblGrid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Year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Version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886474"/>
                  </a:ext>
                </a:extLst>
              </a:tr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1990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HTML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832478"/>
                  </a:ext>
                </a:extLst>
              </a:tr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1993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HTML 2.0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359921"/>
                  </a:ext>
                </a:extLst>
              </a:tr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1995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HTML 3.2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330396"/>
                  </a:ext>
                </a:extLst>
              </a:tr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1999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HTML4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241040"/>
                  </a:ext>
                </a:extLst>
              </a:tr>
              <a:tr h="3571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2014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400" dirty="0"/>
                        <a:t>HTML5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76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179507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FED111-C35C-4CDA-AFC2-2427E8A1A78D}"/>
              </a:ext>
            </a:extLst>
          </p:cNvPr>
          <p:cNvCxnSpPr/>
          <p:nvPr/>
        </p:nvCxnSpPr>
        <p:spPr>
          <a:xfrm>
            <a:off x="5221679" y="3429000"/>
            <a:ext cx="0" cy="2837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14CCD0E-0C69-42AC-B78A-177E63412A48}"/>
              </a:ext>
            </a:extLst>
          </p:cNvPr>
          <p:cNvSpPr txBox="1"/>
          <p:nvPr/>
        </p:nvSpPr>
        <p:spPr>
          <a:xfrm>
            <a:off x="5286354" y="3554327"/>
            <a:ext cx="609432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W3C – World Wide Web Consortium</a:t>
            </a:r>
            <a:endParaRPr lang="en-US" sz="2400" b="1" dirty="0"/>
          </a:p>
          <a:p>
            <a:pPr algn="just"/>
            <a:r>
              <a:rPr lang="en-US" sz="1800" b="1" dirty="0"/>
              <a:t>Is an organization and all the browser vendors (chrome, IE, Edge, Firefox) are part of it and comply to w3c standards</a:t>
            </a:r>
          </a:p>
          <a:p>
            <a:pPr algn="just"/>
            <a:r>
              <a:rPr lang="en-US" sz="1800" b="1" dirty="0">
                <a:hlinkClick r:id="rId4"/>
              </a:rPr>
              <a:t>https://www.w3schools.com/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753310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4041386F-3BAE-42BA-9062-45DA60697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802" y="896528"/>
            <a:ext cx="4043869" cy="404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HTML Basics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792764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All the Browsers directly understand HTML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HTML is not programming language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HTML is tag based</a:t>
            </a:r>
          </a:p>
          <a:p>
            <a:pPr lvl="1" algn="just"/>
            <a:r>
              <a:rPr lang="en-US" dirty="0"/>
              <a:t>&lt;tagName prop=“val” prop2=“val”</a:t>
            </a:r>
            <a:r>
              <a:rPr lang="en-US" b="1" dirty="0"/>
              <a:t>&gt;content&lt;/</a:t>
            </a:r>
            <a:r>
              <a:rPr lang="en-US" dirty="0"/>
              <a:t>tagName&gt;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 the tags are provided by – W3C – Documentation -  </a:t>
            </a:r>
            <a:r>
              <a:rPr lang="en-US" dirty="0">
                <a:hlinkClick r:id="rId5"/>
              </a:rPr>
              <a:t>https://www.w3schools.com/html/default.asp</a:t>
            </a:r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Every HTML page consists of 2 parts </a:t>
            </a:r>
          </a:p>
          <a:p>
            <a:pPr marL="952393" lvl="1" indent="-342900" algn="just">
              <a:buFont typeface="Arial" panose="020B0604020202020204" pitchFamily="34" charset="0"/>
              <a:buChar char="•"/>
            </a:pPr>
            <a:r>
              <a:rPr lang="en-US" dirty="0"/>
              <a:t>Header – Brain of html</a:t>
            </a:r>
          </a:p>
          <a:p>
            <a:pPr marL="952393" lvl="1" indent="-342900" algn="just">
              <a:buFont typeface="Arial" panose="020B0604020202020204" pitchFamily="34" charset="0"/>
              <a:buChar char="•"/>
            </a:pPr>
            <a:r>
              <a:rPr lang="en-US" dirty="0"/>
              <a:t>Body – Content of HTML Document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HTML is a tree data structure – this is what is rendered when we execute an HTML and this runtime tree is called DOM (Document Object Model)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We can check the DOM by press F12 and going to elements section or we can right click on a web page and select the </a:t>
            </a:r>
            <a:r>
              <a:rPr lang="en-US" b="1" dirty="0"/>
              <a:t>Inspect</a:t>
            </a:r>
            <a:r>
              <a:rPr lang="en-US" dirty="0"/>
              <a:t> option to see the DOM.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Every HTML Element can have a id property which uniquely identifies that element on entire page.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We can also have a name property which is not unique but help us to understand the semantic meaning of the field.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856837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Structure of the HTML document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DDB20C0-8C45-4B76-9CCB-BFBD2946B4EA}"/>
              </a:ext>
            </a:extLst>
          </p:cNvPr>
          <p:cNvGrpSpPr/>
          <p:nvPr/>
        </p:nvGrpSpPr>
        <p:grpSpPr>
          <a:xfrm>
            <a:off x="261764" y="899721"/>
            <a:ext cx="10189231" cy="3139321"/>
            <a:chOff x="261764" y="899721"/>
            <a:chExt cx="10189231" cy="31393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B63B0D-D25E-4867-A844-E560CC30AA84}"/>
                </a:ext>
              </a:extLst>
            </p:cNvPr>
            <p:cNvSpPr txBox="1"/>
            <p:nvPr/>
          </p:nvSpPr>
          <p:spPr>
            <a:xfrm>
              <a:off x="261764" y="899721"/>
              <a:ext cx="2481436" cy="31393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html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head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         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</a:t>
              </a:r>
              <a:endPara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head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 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</a:t>
              </a:r>
              <a:endPara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body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     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</a:t>
              </a:r>
              <a:endPara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73239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body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&lt;/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html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92C5BFA-31D5-4BE0-B340-5F497A3F7056}"/>
                </a:ext>
              </a:extLst>
            </p:cNvPr>
            <p:cNvCxnSpPr/>
            <p:nvPr/>
          </p:nvCxnSpPr>
          <p:spPr>
            <a:xfrm>
              <a:off x="1133061" y="1093304"/>
              <a:ext cx="32202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8288F1-882E-4660-8341-C92337EC0D2B}"/>
                </a:ext>
              </a:extLst>
            </p:cNvPr>
            <p:cNvSpPr txBox="1"/>
            <p:nvPr/>
          </p:nvSpPr>
          <p:spPr>
            <a:xfrm>
              <a:off x="4353339" y="908638"/>
              <a:ext cx="60976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273239"/>
                  </a:solidFill>
                  <a:effectLst/>
                  <a:latin typeface="urw-din"/>
                </a:rPr>
                <a:t>This is called HTML root element and used to wrap all the code.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AEFECE-84FE-413A-AB0B-C9FC8AE1152B}"/>
                </a:ext>
              </a:extLst>
            </p:cNvPr>
            <p:cNvSpPr txBox="1"/>
            <p:nvPr/>
          </p:nvSpPr>
          <p:spPr>
            <a:xfrm>
              <a:off x="4353339" y="1462636"/>
              <a:ext cx="609765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273239"/>
                  </a:solidFill>
                  <a:effectLst/>
                  <a:latin typeface="urw-din"/>
                </a:rPr>
                <a:t>This contains the information about the HTML document. For Example, Title of the page, version of HTML, Meta Data etc.</a:t>
              </a:r>
            </a:p>
          </p:txBody>
        </p: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6EC80C87-F23A-41CB-8D28-9770004CF28E}"/>
                </a:ext>
              </a:extLst>
            </p:cNvPr>
            <p:cNvCxnSpPr>
              <a:cxnSpLocks/>
            </p:cNvCxnSpPr>
            <p:nvPr/>
          </p:nvCxnSpPr>
          <p:spPr>
            <a:xfrm>
              <a:off x="1659835" y="1359131"/>
              <a:ext cx="2693504" cy="263660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5D7199-AAD8-47F8-BE83-271132967FE4}"/>
                </a:ext>
              </a:extLst>
            </p:cNvPr>
            <p:cNvSpPr txBox="1"/>
            <p:nvPr/>
          </p:nvSpPr>
          <p:spPr>
            <a:xfrm>
              <a:off x="4353339" y="2299856"/>
              <a:ext cx="60976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273239"/>
                  </a:solidFill>
                  <a:effectLst/>
                  <a:latin typeface="urw-din"/>
                </a:rPr>
                <a:t>This contains everything you want to display on the Web Page.</a:t>
              </a:r>
              <a:endParaRPr lang="en-US" dirty="0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9F111F0A-8209-430C-AD52-5C6DB7D249E0}"/>
                </a:ext>
              </a:extLst>
            </p:cNvPr>
            <p:cNvCxnSpPr>
              <a:endCxn id="13" idx="1"/>
            </p:cNvCxnSpPr>
            <p:nvPr/>
          </p:nvCxnSpPr>
          <p:spPr>
            <a:xfrm flipV="1">
              <a:off x="1659835" y="2484522"/>
              <a:ext cx="2693504" cy="527035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F45B1DD-285C-4302-9049-D1EEF35FF52A}"/>
              </a:ext>
            </a:extLst>
          </p:cNvPr>
          <p:cNvSpPr txBox="1"/>
          <p:nvPr/>
        </p:nvSpPr>
        <p:spPr>
          <a:xfrm>
            <a:off x="261764" y="4232625"/>
            <a:ext cx="112079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&lt;html&gt;: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This is called HTML root element and used to wrap all the code.</a:t>
            </a:r>
          </a:p>
          <a:p>
            <a:pPr fontAlgn="base"/>
            <a:br>
              <a:rPr lang="en-US" b="0" i="0" dirty="0">
                <a:solidFill>
                  <a:srgbClr val="273239"/>
                </a:solidFill>
                <a:effectLst/>
                <a:latin typeface="urw-din"/>
              </a:rPr>
            </a:br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&lt;head&gt;: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Head tag contains metadata, title, page CSS etc. All the HTML elements that can be used inside the &lt;head&gt; element 	are: </a:t>
            </a:r>
            <a:br>
              <a:rPr lang="en-US" b="0" i="0" dirty="0">
                <a:solidFill>
                  <a:srgbClr val="273239"/>
                </a:solidFill>
                <a:effectLst/>
                <a:latin typeface="urw-din"/>
              </a:rPr>
            </a:b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	&lt;style&gt;, &lt;title&gt;, &lt;base&gt;, &lt;noscript&gt;, &lt;script&gt;, &lt;meta&gt;</a:t>
            </a:r>
          </a:p>
          <a:p>
            <a:pPr fontAlgn="base"/>
            <a:endParaRPr lang="en-US" b="0" i="0" dirty="0">
              <a:solidFill>
                <a:srgbClr val="273239"/>
              </a:solidFill>
              <a:effectLst/>
              <a:latin typeface="urw-din"/>
            </a:endParaRPr>
          </a:p>
          <a:p>
            <a:pPr fontAlgn="base"/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&lt;body&gt;: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Body tag is used to enclose all the data which a web page has from texts to links. All the content that you see rendered in the browser is contained within this element. </a:t>
            </a:r>
          </a:p>
        </p:txBody>
      </p:sp>
    </p:spTree>
    <p:extLst>
      <p:ext uri="{BB962C8B-B14F-4D97-AF65-F5344CB8AC3E}">
        <p14:creationId xmlns:p14="http://schemas.microsoft.com/office/powerpoint/2010/main" val="758760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Basic HTML Tags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HTML tags are like keywords which defines that how web browser will format and display the content.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Many elements have an opening tag and a closing tag — for example, a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(paragraph) element has a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&lt;p&gt;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tag, followed by the paragraph text, followed by a closing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&lt;/p&gt;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tag.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Some elements don’t have a closing tag. These are called 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effectLst/>
              </a:rPr>
              <a:t>empty elements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. For example, the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br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 element for inserting line breaks is simply written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Courier New" panose="02070309020205020404" pitchFamily="49" charset="0"/>
              </a:rPr>
              <a:t>&lt;br&gt;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.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Now let’s look at some common tags used in html page: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b="1" dirty="0"/>
              <a:t>&lt;h1&gt;Any Text&lt;/h1&gt; - A section Heading: </a:t>
            </a:r>
            <a:r>
              <a:rPr lang="en-US" b="0" i="0" dirty="0">
                <a:solidFill>
                  <a:srgbClr val="5B5E5E"/>
                </a:solidFill>
                <a:effectLst/>
                <a:latin typeface="Lora" pitchFamily="2" charset="0"/>
              </a:rPr>
              <a:t>Headings let you break up your page content into readable chunks. They work much like headings and subheadings in a book or a report.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5B5E5E"/>
                </a:solidFill>
                <a:effectLst/>
                <a:latin typeface="Lora" pitchFamily="2" charset="0"/>
              </a:rPr>
              <a:t>HTML actually supports 6 heading elements: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5B5E5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5B5E5E"/>
                </a:solidFill>
                <a:effectLst/>
                <a:latin typeface="Lora" pitchFamily="2" charset="0"/>
              </a:rPr>
              <a:t>,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5B5E5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5B5E5E"/>
                </a:solidFill>
                <a:effectLst/>
                <a:latin typeface="Lora" pitchFamily="2" charset="0"/>
              </a:rPr>
              <a:t>,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5B5E5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h3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5B5E5E"/>
                </a:solidFill>
                <a:effectLst/>
                <a:latin typeface="Lora" pitchFamily="2" charset="0"/>
              </a:rPr>
              <a:t>,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5B5E5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h4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5B5E5E"/>
                </a:solidFill>
                <a:effectLst/>
                <a:latin typeface="Lora" pitchFamily="2" charset="0"/>
              </a:rPr>
              <a:t>,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5B5E5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5B5E5E"/>
                </a:solidFill>
                <a:effectLst/>
                <a:latin typeface="Lora" pitchFamily="2" charset="0"/>
              </a:rPr>
              <a:t>, and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5B5E5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h6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5B5E5E"/>
                </a:solidFill>
                <a:effectLst/>
                <a:latin typeface="Lora" pitchFamily="2" charset="0"/>
              </a:rPr>
              <a:t>.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&lt;p&gt;…&lt;/p&gt; - A Paragraph: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b="1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76996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411558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522244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606018" y="3378839"/>
            <a:ext cx="35317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kiing &amp; snowboarding | Verbier - Val de Bagnes | Office du Tourisme">
            <a:extLst>
              <a:ext uri="{FF2B5EF4-FFF2-40B4-BE49-F238E27FC236}">
                <a16:creationId xmlns:a16="http://schemas.microsoft.com/office/drawing/2014/main" id="{FB2A06C6-4072-44CB-A6A0-DFD7B99FE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8437BB-909A-48EB-B662-A7F590544E70}"/>
              </a:ext>
            </a:extLst>
          </p:cNvPr>
          <p:cNvSpPr txBox="1"/>
          <p:nvPr/>
        </p:nvSpPr>
        <p:spPr>
          <a:xfrm>
            <a:off x="2466109" y="2209904"/>
            <a:ext cx="78786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Arial Black" panose="020B0A04020102020204" pitchFamily="34" charset="0"/>
              </a:rPr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991" y="-55418"/>
            <a:ext cx="1577009" cy="155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09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What is SAP UI5?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Evolution of SAP’s UI technology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Tools to develop the UI5 and Fiori apps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BAS v/s VS Code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BTP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Creating our first project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Client Server Architecture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HTML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HTML5 Basics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Structure of HTML Document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18914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What is SAP UI5?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5" y="779089"/>
            <a:ext cx="81487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SAPUI5 is an HTML5 framework for creating cross-platform, enterprise-grade web applications in an efficient way.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SAPUI5 (SAP user interface for HTML5) is a collection of </a:t>
            </a:r>
            <a:r>
              <a:rPr lang="en-US" i="0" dirty="0">
                <a:effectLst/>
              </a:rPr>
              <a:t>libraries</a:t>
            </a:r>
            <a:r>
              <a:rPr lang="en-US" b="0" i="0" dirty="0">
                <a:effectLst/>
              </a:rPr>
              <a:t> that you can use to build desktop and mobile applications that run in a browser. </a:t>
            </a: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In simple words</a:t>
            </a:r>
            <a:r>
              <a:rPr lang="en-US" dirty="0"/>
              <a:t>: SAP UI5 is a </a:t>
            </a:r>
            <a:r>
              <a:rPr lang="en-US" b="1" u="sng" dirty="0"/>
              <a:t>framework</a:t>
            </a:r>
            <a:r>
              <a:rPr lang="en-US" dirty="0"/>
              <a:t> which is used to develop </a:t>
            </a:r>
            <a:r>
              <a:rPr lang="en-US" b="1" u="sng" dirty="0"/>
              <a:t>Responsive</a:t>
            </a:r>
            <a:r>
              <a:rPr lang="en-US" dirty="0"/>
              <a:t> web applications to run on any platform, any browser and any OS.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1028" name="Picture 4" descr="ui5/webcomponents-icons-tnt - npm">
            <a:extLst>
              <a:ext uri="{FF2B5EF4-FFF2-40B4-BE49-F238E27FC236}">
                <a16:creationId xmlns:a16="http://schemas.microsoft.com/office/drawing/2014/main" id="{E33DCAFD-AB93-40F7-B4EF-8348C32AA4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4" t="4813" r="16726" b="5814"/>
          <a:stretch/>
        </p:blipFill>
        <p:spPr bwMode="auto">
          <a:xfrm>
            <a:off x="8600551" y="896528"/>
            <a:ext cx="3369589" cy="1866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>
            <a:extLst>
              <a:ext uri="{FF2B5EF4-FFF2-40B4-BE49-F238E27FC236}">
                <a16:creationId xmlns:a16="http://schemas.microsoft.com/office/drawing/2014/main" id="{FEBB9DE4-6FDD-4433-9BDF-4C5022D666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" t="4302" r="3035" b="10666"/>
          <a:stretch/>
        </p:blipFill>
        <p:spPr bwMode="auto">
          <a:xfrm>
            <a:off x="8600551" y="3311706"/>
            <a:ext cx="3496826" cy="176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F384C86B-88D4-4BDC-B57F-3DCB53B05BB0}"/>
              </a:ext>
            </a:extLst>
          </p:cNvPr>
          <p:cNvSpPr txBox="1"/>
          <p:nvPr/>
        </p:nvSpPr>
        <p:spPr>
          <a:xfrm>
            <a:off x="261764" y="2913262"/>
            <a:ext cx="8269287" cy="295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FF0000"/>
                </a:solidFill>
              </a:rPr>
              <a:t>Responsive web Application</a:t>
            </a:r>
            <a:r>
              <a:rPr lang="en-US" b="1" dirty="0"/>
              <a:t>: </a:t>
            </a:r>
            <a:r>
              <a:rPr lang="en-US" b="0" i="0" dirty="0">
                <a:effectLst/>
              </a:rPr>
              <a:t>It refers </a:t>
            </a:r>
            <a:r>
              <a:rPr lang="en-US" b="1" i="0" dirty="0">
                <a:effectLst/>
              </a:rPr>
              <a:t>to the web apps that adapt different screen sizes</a:t>
            </a:r>
            <a:r>
              <a:rPr lang="en-US" b="0" i="0" dirty="0">
                <a:effectLst/>
              </a:rPr>
              <a:t>, so the content looks great on any screen size</a:t>
            </a:r>
            <a:r>
              <a:rPr lang="en-US" b="1" i="0" dirty="0">
                <a:effectLst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FF0000"/>
                </a:solidFill>
              </a:rPr>
              <a:t>Framework</a:t>
            </a:r>
            <a:r>
              <a:rPr lang="en-US" b="1" dirty="0"/>
              <a:t>: </a:t>
            </a:r>
            <a:r>
              <a:rPr lang="en-US" b="0" i="0" dirty="0">
                <a:effectLst/>
              </a:rPr>
              <a:t>A framework in programming is a tool that provides </a:t>
            </a:r>
            <a:r>
              <a:rPr lang="en-US" b="1" i="0" dirty="0">
                <a:effectLst/>
              </a:rPr>
              <a:t>ready-made components</a:t>
            </a:r>
            <a:r>
              <a:rPr lang="en-US" b="0" i="0" dirty="0">
                <a:effectLst/>
              </a:rPr>
              <a:t> or solutions that are customized in order to </a:t>
            </a:r>
            <a:r>
              <a:rPr lang="en-US" b="1" i="0" dirty="0">
                <a:effectLst/>
              </a:rPr>
              <a:t>speed up development</a:t>
            </a:r>
            <a:r>
              <a:rPr lang="en-US" b="0" i="0" dirty="0">
                <a:effectLst/>
              </a:rPr>
              <a:t>. </a:t>
            </a:r>
            <a:r>
              <a:rPr lang="en-US" dirty="0"/>
              <a:t>In simple word a framework is a </a:t>
            </a:r>
            <a:r>
              <a:rPr lang="en-US" b="1" dirty="0"/>
              <a:t>collection of Libraries</a:t>
            </a:r>
            <a:r>
              <a:rPr lang="en-US" dirty="0"/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6"/>
                </a:solidFill>
              </a:rPr>
              <a:t>Library</a:t>
            </a:r>
            <a:r>
              <a:rPr lang="en-US" b="1" dirty="0"/>
              <a:t>: </a:t>
            </a:r>
            <a:r>
              <a:rPr lang="en-US" dirty="0"/>
              <a:t>Collection of classes.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6"/>
                </a:solidFill>
              </a:rPr>
              <a:t>Classes</a:t>
            </a:r>
            <a:r>
              <a:rPr lang="en-US" b="1" dirty="0"/>
              <a:t>: </a:t>
            </a:r>
            <a:r>
              <a:rPr lang="en-US" dirty="0"/>
              <a:t>Collection of methods, Attributes, Events.</a:t>
            </a:r>
          </a:p>
        </p:txBody>
      </p:sp>
    </p:spTree>
    <p:extLst>
      <p:ext uri="{BB962C8B-B14F-4D97-AF65-F5344CB8AC3E}">
        <p14:creationId xmlns:p14="http://schemas.microsoft.com/office/powerpoint/2010/main" val="1567770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AD054B-075C-42B8-8D63-FFEAAA58EB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D92C2F64-6D39-4832-BA9F-CBF9702F698F}"/>
              </a:ext>
            </a:extLst>
          </p:cNvPr>
          <p:cNvSpPr txBox="1">
            <a:spLocks/>
          </p:cNvSpPr>
          <p:nvPr/>
        </p:nvSpPr>
        <p:spPr>
          <a:xfrm>
            <a:off x="261763" y="188640"/>
            <a:ext cx="8808345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Evolution of SAP UI Technologies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540B54-FFBF-470A-A387-EDB2FAE2B920}"/>
              </a:ext>
            </a:extLst>
          </p:cNvPr>
          <p:cNvSpPr/>
          <p:nvPr/>
        </p:nvSpPr>
        <p:spPr>
          <a:xfrm>
            <a:off x="554807" y="1191440"/>
            <a:ext cx="3628466" cy="166050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Dynpro</a:t>
            </a: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1E39CE77-D50E-4F05-8E4C-A83A893DE26B}"/>
              </a:ext>
            </a:extLst>
          </p:cNvPr>
          <p:cNvSpPr/>
          <p:nvPr/>
        </p:nvSpPr>
        <p:spPr>
          <a:xfrm>
            <a:off x="4624634" y="1403138"/>
            <a:ext cx="851032" cy="13315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5D79CA-03CE-4436-BCB1-F668A9EA90C9}"/>
              </a:ext>
            </a:extLst>
          </p:cNvPr>
          <p:cNvSpPr/>
          <p:nvPr/>
        </p:nvSpPr>
        <p:spPr>
          <a:xfrm>
            <a:off x="9675725" y="1234925"/>
            <a:ext cx="1833788" cy="1617016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WebGUI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18D0B1-ED00-4FCB-B5D3-5B543FDE48BE}"/>
              </a:ext>
            </a:extLst>
          </p:cNvPr>
          <p:cNvSpPr/>
          <p:nvPr/>
        </p:nvSpPr>
        <p:spPr>
          <a:xfrm>
            <a:off x="1166579" y="3907014"/>
            <a:ext cx="9856686" cy="53642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SAPUI5</a:t>
            </a: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CE530F94-354C-45CD-8B9B-66BFB0B0CF38}"/>
              </a:ext>
            </a:extLst>
          </p:cNvPr>
          <p:cNvSpPr/>
          <p:nvPr/>
        </p:nvSpPr>
        <p:spPr>
          <a:xfrm rot="5400000">
            <a:off x="5740459" y="2057221"/>
            <a:ext cx="711081" cy="279542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1282FA-1A87-4E10-A99C-ABEED61FB861}"/>
              </a:ext>
            </a:extLst>
          </p:cNvPr>
          <p:cNvSpPr/>
          <p:nvPr/>
        </p:nvSpPr>
        <p:spPr>
          <a:xfrm>
            <a:off x="5766468" y="1221825"/>
            <a:ext cx="3739744" cy="72953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Dynpro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AE3639-AE5C-4872-9E1C-51FBC56E2D94}"/>
              </a:ext>
            </a:extLst>
          </p:cNvPr>
          <p:cNvSpPr/>
          <p:nvPr/>
        </p:nvSpPr>
        <p:spPr>
          <a:xfrm>
            <a:off x="5801799" y="2150970"/>
            <a:ext cx="3704412" cy="70097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BSP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313C79-BD92-40CE-B4E6-0351CC4697CC}"/>
              </a:ext>
            </a:extLst>
          </p:cNvPr>
          <p:cNvSpPr/>
          <p:nvPr/>
        </p:nvSpPr>
        <p:spPr>
          <a:xfrm>
            <a:off x="1166579" y="4693443"/>
            <a:ext cx="2474844" cy="80506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FIORI 1.0</a:t>
            </a:r>
          </a:p>
          <a:p>
            <a:pPr algn="ctr"/>
            <a:r>
              <a:rPr lang="en-US" dirty="0"/>
              <a:t>(2013)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027F1D-554C-46AC-8381-CB849A1C3DA2}"/>
              </a:ext>
            </a:extLst>
          </p:cNvPr>
          <p:cNvSpPr/>
          <p:nvPr/>
        </p:nvSpPr>
        <p:spPr>
          <a:xfrm>
            <a:off x="4857500" y="4687504"/>
            <a:ext cx="2474844" cy="80507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FIORI 2.0</a:t>
            </a:r>
          </a:p>
          <a:p>
            <a:pPr algn="ctr"/>
            <a:r>
              <a:rPr lang="en-US" dirty="0"/>
              <a:t>(2016)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8E34CD-65BB-44C3-84F7-D381CD368F5A}"/>
              </a:ext>
            </a:extLst>
          </p:cNvPr>
          <p:cNvSpPr/>
          <p:nvPr/>
        </p:nvSpPr>
        <p:spPr>
          <a:xfrm>
            <a:off x="8548421" y="4675326"/>
            <a:ext cx="2474844" cy="805069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 FIORI 3.0</a:t>
            </a:r>
          </a:p>
          <a:p>
            <a:pPr algn="ctr"/>
            <a:r>
              <a:rPr lang="en-US" dirty="0"/>
              <a:t>(2018)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107C90-27B6-454D-A68F-99B05E2EAF6D}"/>
              </a:ext>
            </a:extLst>
          </p:cNvPr>
          <p:cNvSpPr txBox="1"/>
          <p:nvPr/>
        </p:nvSpPr>
        <p:spPr>
          <a:xfrm>
            <a:off x="1166579" y="5589692"/>
            <a:ext cx="2474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Small set of 25 application for tablet and phone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33D54-975A-4691-9751-11A144CFECE8}"/>
              </a:ext>
            </a:extLst>
          </p:cNvPr>
          <p:cNvSpPr txBox="1"/>
          <p:nvPr/>
        </p:nvSpPr>
        <p:spPr>
          <a:xfrm>
            <a:off x="4857500" y="5508536"/>
            <a:ext cx="247484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/>
              <a:t>Desktop Scenarios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/>
              <a:t>Native for iOS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/>
              <a:t>More Advanced Features on the  launchpad and overview pages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DBB3D4-4DDF-435B-8B2A-4113CF0AB30E}"/>
              </a:ext>
            </a:extLst>
          </p:cNvPr>
          <p:cNvSpPr txBox="1"/>
          <p:nvPr/>
        </p:nvSpPr>
        <p:spPr>
          <a:xfrm>
            <a:off x="8448260" y="5496475"/>
            <a:ext cx="30612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More Scalable content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Machine Learning Techniques Implemented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Native for Android</a:t>
            </a:r>
          </a:p>
        </p:txBody>
      </p:sp>
      <p:sp>
        <p:nvSpPr>
          <p:cNvPr id="11" name="Arrow: Notched Right 10">
            <a:extLst>
              <a:ext uri="{FF2B5EF4-FFF2-40B4-BE49-F238E27FC236}">
                <a16:creationId xmlns:a16="http://schemas.microsoft.com/office/drawing/2014/main" id="{BED6CE96-3DF0-4EE6-A34B-46F54991F934}"/>
              </a:ext>
            </a:extLst>
          </p:cNvPr>
          <p:cNvSpPr/>
          <p:nvPr/>
        </p:nvSpPr>
        <p:spPr>
          <a:xfrm>
            <a:off x="3778814" y="4928871"/>
            <a:ext cx="941295" cy="322336"/>
          </a:xfrm>
          <a:prstGeom prst="notch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Notched Right 20">
            <a:extLst>
              <a:ext uri="{FF2B5EF4-FFF2-40B4-BE49-F238E27FC236}">
                <a16:creationId xmlns:a16="http://schemas.microsoft.com/office/drawing/2014/main" id="{6E0AB423-6C07-468A-826C-1CF369E3F4D4}"/>
              </a:ext>
            </a:extLst>
          </p:cNvPr>
          <p:cNvSpPr/>
          <p:nvPr/>
        </p:nvSpPr>
        <p:spPr>
          <a:xfrm>
            <a:off x="7469735" y="4916692"/>
            <a:ext cx="941295" cy="322336"/>
          </a:xfrm>
          <a:prstGeom prst="notch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ooter Placeholder 45">
            <a:extLst>
              <a:ext uri="{FF2B5EF4-FFF2-40B4-BE49-F238E27FC236}">
                <a16:creationId xmlns:a16="http://schemas.microsoft.com/office/drawing/2014/main" id="{915AB0D3-0FF0-4E09-A1D4-2A4D97B69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458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Tools to Create SAP UI5 and Fiori Apps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A8D75A03-CAD7-4C33-A546-A428CFCCD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27" y="2045011"/>
            <a:ext cx="11550146" cy="276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77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BAS v/s VS Code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460CCF-A4EF-4A65-A2EA-664702DCD8EB}"/>
              </a:ext>
            </a:extLst>
          </p:cNvPr>
          <p:cNvCxnSpPr>
            <a:cxnSpLocks/>
          </p:cNvCxnSpPr>
          <p:nvPr/>
        </p:nvCxnSpPr>
        <p:spPr>
          <a:xfrm>
            <a:off x="6090444" y="779090"/>
            <a:ext cx="5556" cy="5860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B97B62F-2CD1-40F0-B793-A736E4B8BBAC}"/>
              </a:ext>
            </a:extLst>
          </p:cNvPr>
          <p:cNvSpPr/>
          <p:nvPr/>
        </p:nvSpPr>
        <p:spPr>
          <a:xfrm>
            <a:off x="1508611" y="779090"/>
            <a:ext cx="2822230" cy="70806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Visual Studio Code</a:t>
            </a:r>
          </a:p>
          <a:p>
            <a:pPr algn="ctr"/>
            <a:r>
              <a:rPr lang="en-US" dirty="0"/>
              <a:t>(VS Code)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4F92ED3-2C5C-4C8C-9D48-D6780F394EA5}"/>
              </a:ext>
            </a:extLst>
          </p:cNvPr>
          <p:cNvSpPr/>
          <p:nvPr/>
        </p:nvSpPr>
        <p:spPr>
          <a:xfrm>
            <a:off x="7855603" y="779089"/>
            <a:ext cx="2822230" cy="70788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 Application Studio (BAS)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84AB71-8D9A-403F-BE67-DBCCC7BA506E}"/>
              </a:ext>
            </a:extLst>
          </p:cNvPr>
          <p:cNvSpPr txBox="1"/>
          <p:nvPr/>
        </p:nvSpPr>
        <p:spPr>
          <a:xfrm>
            <a:off x="261764" y="1625475"/>
            <a:ext cx="5606473" cy="5109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Pros</a:t>
            </a:r>
          </a:p>
          <a:p>
            <a:pPr marL="342900" indent="-342900">
              <a:buAutoNum type="arabicPeriod"/>
            </a:pPr>
            <a:r>
              <a:rPr lang="en-US" sz="1800" dirty="0"/>
              <a:t>Lifetime free for anyone</a:t>
            </a:r>
          </a:p>
          <a:p>
            <a:pPr marL="342900" indent="-342900">
              <a:buAutoNum type="arabicPeriod"/>
            </a:pPr>
            <a:r>
              <a:rPr lang="en-US" sz="1800" dirty="0"/>
              <a:t>Its an open source by Microsoft</a:t>
            </a:r>
          </a:p>
          <a:p>
            <a:pPr marL="342900" indent="-342900">
              <a:buAutoNum type="arabicPeriod"/>
            </a:pPr>
            <a:r>
              <a:rPr lang="en-US" sz="1800" dirty="0"/>
              <a:t>Industry standard</a:t>
            </a:r>
          </a:p>
          <a:p>
            <a:pPr marL="342900" indent="-342900">
              <a:buAutoNum type="arabicPeriod"/>
            </a:pPr>
            <a:r>
              <a:rPr lang="en-US" sz="1800" dirty="0"/>
              <a:t>Offers lots of plugins for developers</a:t>
            </a:r>
          </a:p>
          <a:p>
            <a:pPr marL="342900" indent="-342900">
              <a:buAutoNum type="arabicPeriod"/>
            </a:pPr>
            <a:r>
              <a:rPr lang="en-US" sz="1800" dirty="0"/>
              <a:t>Complete local development (offline)</a:t>
            </a:r>
            <a:endParaRPr lang="en-US" sz="1800" b="1" dirty="0"/>
          </a:p>
          <a:p>
            <a:r>
              <a:rPr lang="en-US" sz="1800" b="1" dirty="0"/>
              <a:t>Cons</a:t>
            </a:r>
          </a:p>
          <a:p>
            <a:pPr marL="342900" indent="-342900">
              <a:buAutoNum type="arabicPeriod"/>
            </a:pPr>
            <a:r>
              <a:rPr lang="en-US" sz="1800" dirty="0"/>
              <a:t>Acquire space in your computer</a:t>
            </a:r>
          </a:p>
          <a:p>
            <a:pPr marL="342900" indent="-342900">
              <a:buAutoNum type="arabicPeriod"/>
            </a:pPr>
            <a:r>
              <a:rPr lang="en-US" sz="1800" dirty="0"/>
              <a:t>Do installation for everything needed in local machine</a:t>
            </a:r>
          </a:p>
          <a:p>
            <a:pPr marL="342900" indent="-342900">
              <a:buAutoNum type="arabicPeriod"/>
            </a:pPr>
            <a:r>
              <a:rPr lang="en-US" sz="1800" dirty="0"/>
              <a:t>In case system crash, code will be gone if you not backup.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sz="2000" b="1" dirty="0"/>
              <a:t>Steps</a:t>
            </a:r>
          </a:p>
          <a:p>
            <a:pPr marL="342900" indent="-342900">
              <a:buAutoNum type="arabicPeriod"/>
            </a:pPr>
            <a:r>
              <a:rPr lang="en-US" sz="1800" dirty="0"/>
              <a:t>Node JS (min v12) - </a:t>
            </a:r>
            <a:r>
              <a:rPr lang="en-US" sz="1800" dirty="0">
                <a:hlinkClick r:id="rId3"/>
              </a:rPr>
              <a:t>https://nodejs.org/en/</a:t>
            </a: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Download VS Code</a:t>
            </a:r>
          </a:p>
          <a:p>
            <a:r>
              <a:rPr lang="en-US" sz="1800" dirty="0">
                <a:hlinkClick r:id="rId4"/>
              </a:rPr>
              <a:t>https://code.visualstudio.com/download</a:t>
            </a:r>
            <a:endParaRPr lang="en-US" sz="1800" dirty="0"/>
          </a:p>
          <a:p>
            <a:r>
              <a:rPr lang="en-US" sz="1800" dirty="0"/>
              <a:t>3. Go to VS Code Extension and search fiori, install SAP Fiori Extension pack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538714-E585-412F-A25B-6D759B1B638D}"/>
              </a:ext>
            </a:extLst>
          </p:cNvPr>
          <p:cNvSpPr txBox="1"/>
          <p:nvPr/>
        </p:nvSpPr>
        <p:spPr>
          <a:xfrm>
            <a:off x="6323763" y="1625475"/>
            <a:ext cx="560647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Multi cloud dev tools like fiori, hana XSA, CAPM...</a:t>
            </a:r>
          </a:p>
          <a:p>
            <a:r>
              <a:rPr lang="en-US" sz="1800" b="1" dirty="0"/>
              <a:t>Pros</a:t>
            </a:r>
          </a:p>
          <a:p>
            <a:pPr marL="342900" indent="-342900">
              <a:buAutoNum type="arabicPeriod"/>
            </a:pPr>
            <a:r>
              <a:rPr lang="en-US" sz="1800" dirty="0"/>
              <a:t>Trial is free for 365 days to learn BAS</a:t>
            </a:r>
          </a:p>
          <a:p>
            <a:pPr marL="342900" indent="-342900">
              <a:buAutoNum type="arabicPeriod"/>
            </a:pPr>
            <a:r>
              <a:rPr lang="en-US" sz="1800" dirty="0"/>
              <a:t>No Setup required in local machine</a:t>
            </a:r>
          </a:p>
          <a:p>
            <a:pPr marL="342900" indent="-342900">
              <a:buAutoNum type="arabicPeriod"/>
            </a:pPr>
            <a:r>
              <a:rPr lang="en-US" sz="1800" dirty="0"/>
              <a:t>Any device, any time, any browser</a:t>
            </a:r>
          </a:p>
          <a:p>
            <a:pPr marL="342900" indent="-342900">
              <a:buAutoNum type="arabicPeriod"/>
            </a:pPr>
            <a:r>
              <a:rPr lang="en-US" sz="1800" dirty="0"/>
              <a:t>Recommended tool by sap for fiori development</a:t>
            </a:r>
          </a:p>
          <a:p>
            <a:endParaRPr lang="en-US" sz="1800" b="1" dirty="0"/>
          </a:p>
          <a:p>
            <a:r>
              <a:rPr lang="en-US" sz="1800" b="1" dirty="0"/>
              <a:t>Cons</a:t>
            </a:r>
          </a:p>
          <a:p>
            <a:pPr marL="342900" indent="-342900">
              <a:buAutoNum type="arabicPeriod"/>
            </a:pPr>
            <a:r>
              <a:rPr lang="en-US" sz="1800" dirty="0"/>
              <a:t>Costly</a:t>
            </a:r>
          </a:p>
          <a:p>
            <a:pPr marL="342900" indent="-342900">
              <a:buAutoNum type="arabicPeriod"/>
            </a:pPr>
            <a:r>
              <a:rPr lang="en-US" sz="1800" dirty="0"/>
              <a:t>Requires all time connectivity</a:t>
            </a:r>
          </a:p>
          <a:p>
            <a:pPr marL="342900" indent="-342900">
              <a:buAutoNum type="arabicPeriod"/>
            </a:pPr>
            <a:r>
              <a:rPr lang="en-US" sz="1800" dirty="0"/>
              <a:t>Slow</a:t>
            </a:r>
          </a:p>
          <a:p>
            <a:endParaRPr lang="en-US" dirty="0"/>
          </a:p>
          <a:p>
            <a:r>
              <a:rPr lang="en-US" sz="1800" b="1" dirty="0"/>
              <a:t>Steps</a:t>
            </a:r>
          </a:p>
          <a:p>
            <a:pPr marL="342900" indent="-342900">
              <a:buAutoNum type="arabicPeriod"/>
            </a:pPr>
            <a:r>
              <a:rPr lang="en-US" sz="1800" dirty="0"/>
              <a:t>Register free account on </a:t>
            </a:r>
            <a:r>
              <a:rPr lang="en-US" sz="1800" dirty="0">
                <a:hlinkClick r:id="rId5"/>
              </a:rPr>
              <a:t>https://www.sap.com</a:t>
            </a: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Login to BTP </a:t>
            </a:r>
            <a:r>
              <a:rPr lang="en-US" sz="1800" dirty="0">
                <a:hlinkClick r:id="rId6"/>
              </a:rPr>
              <a:t>https://account.hanatrial.ondemand.com/trial/</a:t>
            </a: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Click on BAS on home page and create a new dev space</a:t>
            </a:r>
          </a:p>
        </p:txBody>
      </p:sp>
    </p:spTree>
    <p:extLst>
      <p:ext uri="{BB962C8B-B14F-4D97-AF65-F5344CB8AC3E}">
        <p14:creationId xmlns:p14="http://schemas.microsoft.com/office/powerpoint/2010/main" val="627219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 to BTP - Business Technology Platform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4747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BTP </a:t>
            </a:r>
            <a:r>
              <a:rPr lang="en-US" dirty="0"/>
              <a:t>is a </a:t>
            </a:r>
            <a:r>
              <a:rPr lang="en-US" b="1" dirty="0"/>
              <a:t>Platform as a Service</a:t>
            </a:r>
            <a:r>
              <a:rPr lang="en-US" dirty="0"/>
              <a:t> provided by SAP to build, design, develop, test, manage end-to-end applications in cloud.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It can help develop the exact application needed quickly, easily, and economically. All this without investing in local infrastructure.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BAS is an on demand development tool provided as a service in BTP.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In BAS we can do variety of development and to </a:t>
            </a:r>
            <a:r>
              <a:rPr lang="en-US" sz="1800" dirty="0"/>
              <a:t>achieve the same, we need to create dev space where we add the code. Actually its virtual machine running on AWS (Linux).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AA227-BCBC-4F13-9BDE-9C6F37996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810414"/>
            <a:ext cx="5664598" cy="3499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483B71-4FA2-458D-B7D1-598C024C1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268" y="3213911"/>
            <a:ext cx="5524968" cy="269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0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Creating First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solidFill>
                  <a:srgbClr val="24292E"/>
                </a:solidFill>
                <a:effectLst/>
                <a:latin typeface="-apple-system"/>
              </a:rPr>
              <a:t>Create a Page with a Button using below code:</a:t>
            </a:r>
            <a:endParaRPr lang="en-IN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657E8B-CC45-4830-87E6-59574F189F19}"/>
              </a:ext>
            </a:extLst>
          </p:cNvPr>
          <p:cNvSpPr txBox="1"/>
          <p:nvPr/>
        </p:nvSpPr>
        <p:spPr>
          <a:xfrm>
            <a:off x="261763" y="4380846"/>
            <a:ext cx="11651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24292E"/>
                </a:solidFill>
                <a:latin typeface="-apple-system"/>
              </a:rPr>
              <a:t>Output:</a:t>
            </a:r>
            <a:endParaRPr lang="en-IN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FE868F-00B2-4D23-B717-A9F38E7574DC}"/>
              </a:ext>
            </a:extLst>
          </p:cNvPr>
          <p:cNvSpPr txBox="1"/>
          <p:nvPr/>
        </p:nvSpPr>
        <p:spPr>
          <a:xfrm>
            <a:off x="261763" y="4011129"/>
            <a:ext cx="793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Copy the code form here: </a:t>
            </a:r>
            <a:r>
              <a:rPr lang="en-US" dirty="0">
                <a:hlinkClick r:id="rId3"/>
              </a:rPr>
              <a:t>FirstHtmlPage.html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071598-56D6-4A25-9BDF-C33882FD3ABA}"/>
              </a:ext>
            </a:extLst>
          </p:cNvPr>
          <p:cNvSpPr txBox="1"/>
          <p:nvPr/>
        </p:nvSpPr>
        <p:spPr>
          <a:xfrm>
            <a:off x="261763" y="1333474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24292E"/>
                </a:solidFill>
                <a:latin typeface="-apple-system"/>
              </a:rPr>
              <a:t>C</a:t>
            </a:r>
            <a: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  <a:t>ode:</a:t>
            </a:r>
            <a:endParaRPr lang="en-IN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E324B2-D4D9-4E4A-851B-CC8088438F69}"/>
              </a:ext>
            </a:extLst>
          </p:cNvPr>
          <p:cNvSpPr txBox="1"/>
          <p:nvPr/>
        </p:nvSpPr>
        <p:spPr>
          <a:xfrm>
            <a:off x="782553" y="1702805"/>
            <a:ext cx="53971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&lt;head&gt;</a:t>
            </a:r>
          </a:p>
          <a:p>
            <a:endParaRPr lang="en-US" b="0" dirty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&lt;/head&gt;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   &lt;body&gt;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effectLst/>
                <a:latin typeface="Consolas" panose="020B0609020204030204" pitchFamily="49" charset="0"/>
              </a:rPr>
              <a:t>Welcome to anubhavtrainings.com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   &lt;/body&gt;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A05A6-57A3-4D73-B27F-9CEC7B4F3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705" y="4750178"/>
            <a:ext cx="4280324" cy="17715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53C8F4-4FB0-44F2-9853-6DCE45E3D7DE}"/>
              </a:ext>
            </a:extLst>
          </p:cNvPr>
          <p:cNvSpPr txBox="1"/>
          <p:nvPr/>
        </p:nvSpPr>
        <p:spPr>
          <a:xfrm>
            <a:off x="7067811" y="963756"/>
            <a:ext cx="469258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Steps to create a Project in BAS tools:</a:t>
            </a:r>
          </a:p>
          <a:p>
            <a:pPr marL="342900" indent="-342900" algn="just">
              <a:buAutoNum type="arabicPeriod"/>
            </a:pPr>
            <a:r>
              <a:rPr lang="en-US" dirty="0"/>
              <a:t>Open the terminal window and write command </a:t>
            </a:r>
            <a:r>
              <a:rPr lang="en-US" b="1" dirty="0"/>
              <a:t>mkdir firstproject </a:t>
            </a:r>
            <a:r>
              <a:rPr lang="en-US" dirty="0"/>
              <a:t>this will create a folder with name firstproject in our projects directory.</a:t>
            </a:r>
          </a:p>
          <a:p>
            <a:pPr marL="342900" indent="-342900" algn="just">
              <a:buAutoNum type="arabicPeriod"/>
            </a:pPr>
            <a:r>
              <a:rPr lang="en-US" dirty="0"/>
              <a:t>Create a folder named </a:t>
            </a:r>
            <a:r>
              <a:rPr lang="en-US" b="1" dirty="0"/>
              <a:t>webapp </a:t>
            </a:r>
            <a:r>
              <a:rPr lang="en-US" dirty="0"/>
              <a:t>inside the new </a:t>
            </a:r>
            <a:r>
              <a:rPr lang="en-US" b="1" dirty="0"/>
              <a:t>firstproject</a:t>
            </a:r>
            <a:r>
              <a:rPr lang="en-US" dirty="0"/>
              <a:t> folder. We have created this folder to follow the industry standards.</a:t>
            </a:r>
          </a:p>
          <a:p>
            <a:pPr marL="342900" indent="-342900" algn="just">
              <a:buAutoNum type="arabicPeriod"/>
            </a:pPr>
            <a:r>
              <a:rPr lang="en-US" dirty="0"/>
              <a:t>Now create a file named </a:t>
            </a:r>
            <a:r>
              <a:rPr lang="en-US" b="1" dirty="0"/>
              <a:t>index.html</a:t>
            </a:r>
            <a:r>
              <a:rPr lang="en-US" dirty="0"/>
              <a:t> inside the </a:t>
            </a:r>
            <a:r>
              <a:rPr lang="en-US" b="1" dirty="0"/>
              <a:t>webapp</a:t>
            </a:r>
            <a:r>
              <a:rPr lang="en-US" dirty="0"/>
              <a:t> folder.</a:t>
            </a:r>
          </a:p>
          <a:p>
            <a:pPr marL="342900" indent="-342900" algn="just">
              <a:buAutoNum type="arabicPeriod"/>
            </a:pPr>
            <a:r>
              <a:rPr lang="en-US" dirty="0"/>
              <a:t>Now write the code in the index.html file.</a:t>
            </a:r>
          </a:p>
        </p:txBody>
      </p:sp>
    </p:spTree>
    <p:extLst>
      <p:ext uri="{BB962C8B-B14F-4D97-AF65-F5344CB8AC3E}">
        <p14:creationId xmlns:p14="http://schemas.microsoft.com/office/powerpoint/2010/main" val="309127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14764</TotalTime>
  <Words>1741</Words>
  <Application>Microsoft Office PowerPoint</Application>
  <PresentationFormat>Widescreen</PresentationFormat>
  <Paragraphs>239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6" baseType="lpstr">
      <vt:lpstr>-apple-system</vt:lpstr>
      <vt:lpstr>Arial</vt:lpstr>
      <vt:lpstr>Arial Black</vt:lpstr>
      <vt:lpstr>Calibri</vt:lpstr>
      <vt:lpstr>Calibri (body)</vt:lpstr>
      <vt:lpstr>Calibri Light</vt:lpstr>
      <vt:lpstr>Consolas</vt:lpstr>
      <vt:lpstr>Cooper Black</vt:lpstr>
      <vt:lpstr>Courier New</vt:lpstr>
      <vt:lpstr>Lora</vt:lpstr>
      <vt:lpstr>Segoe UI</vt:lpstr>
      <vt:lpstr>urw-din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693</cp:revision>
  <dcterms:created xsi:type="dcterms:W3CDTF">2016-07-10T03:33:26Z</dcterms:created>
  <dcterms:modified xsi:type="dcterms:W3CDTF">2022-02-21T05:07:09Z</dcterms:modified>
</cp:coreProperties>
</file>